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58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7" autoAdjust="0"/>
    <p:restoredTop sz="93681" autoAdjust="0"/>
  </p:normalViewPr>
  <p:slideViewPr>
    <p:cSldViewPr snapToGrid="0">
      <p:cViewPr varScale="1">
        <p:scale>
          <a:sx n="118" d="100"/>
          <a:sy n="118" d="100"/>
        </p:scale>
        <p:origin x="688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9ECD1-0F8E-47DC-A87D-D6B0076FA8AF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E3CA1-48F0-4350-9D87-ADD42D2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7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Timely topics:</a:t>
            </a:r>
            <a:r>
              <a:rPr lang="en-US" baseline="0" dirty="0" smtClean="0"/>
              <a:t> Faculty have so much going on that if a training is about something they are not dealing with right now (for e.g. something that came up in a class that you are teaching), it’s difficult to commit yourself to really understand the information when you have conflicting priorities.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Dialogue vs didactic: With dialogue you have a voice in the direction of your learning – you can tailor the instruction to what it is that you need.  Didactic suggests that there is one right way of doing things whereas dialogue is collaborative.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Confidentiality &amp; respect: Issues surrounding diversity and inclusion are sensitive.  Faculty may not feel comfortable discussing these issues without confidentiality and respect.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3CA1-48F0-4350-9D87-ADD42D2F3D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7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4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6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8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5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4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6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6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2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7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0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B427A-E5C1-430B-AE92-9CA45FFD2AC9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DEFFA-708A-4B71-9DB4-2E350C07E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5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Diversity Dialogue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003" y="3602037"/>
            <a:ext cx="9662615" cy="2948887"/>
          </a:xfrm>
        </p:spPr>
        <p:txBody>
          <a:bodyPr>
            <a:normAutofit/>
          </a:bodyPr>
          <a:lstStyle/>
          <a:p>
            <a:pPr lvl="1"/>
            <a:r>
              <a:rPr lang="en-US" sz="2200" dirty="0"/>
              <a:t>James </a:t>
            </a:r>
            <a:r>
              <a:rPr lang="en-US" sz="2200" dirty="0" err="1"/>
              <a:t>Benevides</a:t>
            </a:r>
            <a:r>
              <a:rPr lang="en-US" sz="2200" dirty="0"/>
              <a:t>, Associate Teaching Professor, School of Biological Sciences</a:t>
            </a:r>
          </a:p>
          <a:p>
            <a:pPr lvl="1"/>
            <a:r>
              <a:rPr lang="en-US" sz="2200" dirty="0"/>
              <a:t>Stephen </a:t>
            </a:r>
            <a:r>
              <a:rPr lang="en-US" sz="2200" dirty="0" err="1"/>
              <a:t>Dilks</a:t>
            </a:r>
            <a:r>
              <a:rPr lang="en-US" sz="2200" dirty="0"/>
              <a:t>, Professor, College of Arts and Sciences</a:t>
            </a:r>
          </a:p>
          <a:p>
            <a:pPr lvl="1"/>
            <a:r>
              <a:rPr lang="en-US" sz="2200" dirty="0"/>
              <a:t>Jennifer Hunter, Associate Professor, School of Nursing</a:t>
            </a:r>
          </a:p>
          <a:p>
            <a:pPr lvl="1"/>
            <a:r>
              <a:rPr lang="en-US" sz="2200" dirty="0" err="1"/>
              <a:t>Orisa</a:t>
            </a:r>
            <a:r>
              <a:rPr lang="en-US" sz="2200" dirty="0"/>
              <a:t> </a:t>
            </a:r>
            <a:r>
              <a:rPr lang="en-US" sz="2200" dirty="0" err="1"/>
              <a:t>Igwe</a:t>
            </a:r>
            <a:r>
              <a:rPr lang="en-US" sz="2200" dirty="0"/>
              <a:t>, Associate Professor, School of Pharmacy</a:t>
            </a:r>
          </a:p>
          <a:p>
            <a:pPr lvl="1"/>
            <a:r>
              <a:rPr lang="en-US" sz="2200" dirty="0"/>
              <a:t>Johanna Nilsson, Professor, School of Education</a:t>
            </a:r>
          </a:p>
          <a:p>
            <a:pPr lvl="1"/>
            <a:r>
              <a:rPr lang="en-US" sz="2200" dirty="0"/>
              <a:t>Jennifer Santee, Clinical Associate Professor, School of Pharmacy</a:t>
            </a:r>
          </a:p>
          <a:p>
            <a:pPr lvl="1"/>
            <a:r>
              <a:rPr lang="en-US" sz="2200" dirty="0" err="1"/>
              <a:t>Fariha</a:t>
            </a:r>
            <a:r>
              <a:rPr lang="en-US" sz="2200" dirty="0"/>
              <a:t> </a:t>
            </a:r>
            <a:r>
              <a:rPr lang="en-US" sz="2200" dirty="0" err="1"/>
              <a:t>Shafi</a:t>
            </a:r>
            <a:r>
              <a:rPr lang="en-US" sz="2200" dirty="0"/>
              <a:t>, Associate Professor, School of </a:t>
            </a:r>
            <a:r>
              <a:rPr lang="en-US" sz="2200" dirty="0" smtClean="0"/>
              <a:t>Medicine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09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/>
              <a:t>Purpose</a:t>
            </a:r>
            <a:r>
              <a:rPr lang="en-US" b="1" dirty="0"/>
              <a:t>: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a faculty-led dialogue program with an established organizational structure responsible for planning and facilitating regular and sustainable diversity and inclusion </a:t>
            </a:r>
            <a:r>
              <a:rPr lang="en-US" dirty="0" smtClean="0"/>
              <a:t>conversations</a:t>
            </a:r>
          </a:p>
          <a:p>
            <a:r>
              <a:rPr lang="en-US" dirty="0" smtClean="0"/>
              <a:t>Enhance </a:t>
            </a:r>
            <a:r>
              <a:rPr lang="en-US" dirty="0"/>
              <a:t>faculty capacity to have respectful, quality dialogue about diversity, equity, and inclusion and to share strategies that promote responsive teaching and </a:t>
            </a:r>
            <a:r>
              <a:rPr lang="en-US" dirty="0" smtClean="0"/>
              <a:t>research</a:t>
            </a:r>
          </a:p>
          <a:p>
            <a:r>
              <a:rPr lang="en-US" dirty="0" smtClean="0"/>
              <a:t>Provide a venue for faculty to develop and suggest action steps to the faculty senate and administration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1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fall of 2015, the Vice Chancellor of Diversity and Inclusion convened a group of faculty to discuss how to provide faculty development opportunities</a:t>
            </a:r>
          </a:p>
          <a:p>
            <a:r>
              <a:rPr lang="en-US" dirty="0" smtClean="0"/>
              <a:t>In fall of 2015, a subcommittee, made up of volunteers from the larger committee, was formed to create a program based on the suggestions from the larger committee</a:t>
            </a:r>
          </a:p>
          <a:p>
            <a:r>
              <a:rPr lang="en-US" dirty="0" smtClean="0"/>
              <a:t>We met several times during Spring , Summer, and Fall of 2016</a:t>
            </a:r>
          </a:p>
          <a:p>
            <a:r>
              <a:rPr lang="en-US" dirty="0" smtClean="0"/>
              <a:t>We concluded that a successful program should be dynamic, characterized by timely topics, promote dialogue rather than be didactic, and provide a safe environment where confidentiality and respect are maintained</a:t>
            </a:r>
          </a:p>
          <a:p>
            <a:r>
              <a:rPr lang="en-US" dirty="0" smtClean="0"/>
              <a:t>A proposal was developed and presented to the Provost and the Vice Chancellor of Diversity and Inclusion to seek support and funding</a:t>
            </a:r>
          </a:p>
          <a:p>
            <a:r>
              <a:rPr lang="en-US" dirty="0" smtClean="0"/>
              <a:t>They agreed to support and fund this program</a:t>
            </a:r>
          </a:p>
        </p:txBody>
      </p:sp>
    </p:spTree>
    <p:extLst>
      <p:ext uri="{BB962C8B-B14F-4D97-AF65-F5344CB8AC3E}">
        <p14:creationId xmlns:p14="http://schemas.microsoft.com/office/powerpoint/2010/main" val="25387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Faculty are invited to engage in hour-long dialogues on issues of diversity and inclusion (personal, institutional, cultural)</a:t>
            </a:r>
          </a:p>
          <a:p>
            <a:r>
              <a:rPr lang="en-US" sz="2200" dirty="0" smtClean="0"/>
              <a:t>Dialogue sessions to occur over the lunch hour; lunch will be provided</a:t>
            </a:r>
          </a:p>
          <a:p>
            <a:r>
              <a:rPr lang="en-US" sz="2200" dirty="0" smtClean="0"/>
              <a:t>3 topics per semester will be explored; sessions will be held on both the Volker and Hospital Hill campuses (6 sessions altogether)</a:t>
            </a:r>
          </a:p>
          <a:p>
            <a:r>
              <a:rPr lang="en-US" sz="2200" dirty="0" smtClean="0"/>
              <a:t>Each topic will be decided upon no </a:t>
            </a:r>
            <a:r>
              <a:rPr lang="en-US" sz="2200" dirty="0"/>
              <a:t>earlier than </a:t>
            </a:r>
            <a:r>
              <a:rPr lang="en-US" sz="2200" dirty="0" smtClean="0"/>
              <a:t>the prior semester</a:t>
            </a:r>
          </a:p>
          <a:p>
            <a:r>
              <a:rPr lang="en-US" sz="2200" dirty="0"/>
              <a:t>Examples of possible topics</a:t>
            </a:r>
          </a:p>
          <a:p>
            <a:pPr lvl="1"/>
            <a:r>
              <a:rPr lang="en-US" sz="2000" dirty="0"/>
              <a:t>Political correctness/Language in the classroom</a:t>
            </a:r>
          </a:p>
          <a:p>
            <a:pPr lvl="1"/>
            <a:r>
              <a:rPr lang="en-US" sz="2000" dirty="0"/>
              <a:t>Gender neutral bathrooms</a:t>
            </a:r>
          </a:p>
          <a:p>
            <a:pPr lvl="1"/>
            <a:r>
              <a:rPr lang="en-US" sz="2000" dirty="0"/>
              <a:t>How </a:t>
            </a:r>
            <a:r>
              <a:rPr lang="en-US" sz="2000" dirty="0" smtClean="0"/>
              <a:t>to hire </a:t>
            </a:r>
            <a:r>
              <a:rPr lang="en-US" sz="2000" dirty="0"/>
              <a:t>and retain </a:t>
            </a:r>
            <a:r>
              <a:rPr lang="en-US" sz="2000" dirty="0" smtClean="0"/>
              <a:t>under-represented minority faculty</a:t>
            </a:r>
          </a:p>
          <a:p>
            <a:pPr lvl="1"/>
            <a:r>
              <a:rPr lang="en-US" sz="2000" dirty="0" smtClean="0"/>
              <a:t>Recognition of diversity and inclusion in the promotion and tenure process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71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the program Fall 2017</a:t>
            </a:r>
          </a:p>
          <a:p>
            <a:r>
              <a:rPr lang="en-US" dirty="0" smtClean="0"/>
              <a:t>Advisory board – faculty representatives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elects topics from those suggested by faculty</a:t>
            </a:r>
          </a:p>
          <a:p>
            <a:pPr lvl="1"/>
            <a:r>
              <a:rPr lang="en-US" dirty="0" smtClean="0"/>
              <a:t>Selects facilitator for each dialogue</a:t>
            </a:r>
          </a:p>
          <a:p>
            <a:pPr lvl="1"/>
            <a:r>
              <a:rPr lang="en-US" dirty="0" smtClean="0"/>
              <a:t>Assesses success of the program</a:t>
            </a:r>
          </a:p>
          <a:p>
            <a:r>
              <a:rPr lang="en-US" dirty="0" smtClean="0"/>
              <a:t>Faculty coordinator – Stephen </a:t>
            </a:r>
            <a:r>
              <a:rPr lang="en-US" dirty="0" err="1" smtClean="0"/>
              <a:t>Dilks</a:t>
            </a:r>
            <a:endParaRPr lang="en-US" dirty="0" smtClean="0"/>
          </a:p>
          <a:p>
            <a:pPr lvl="1"/>
            <a:r>
              <a:rPr lang="en-US" dirty="0" smtClean="0"/>
              <a:t>Markets program to faculty</a:t>
            </a:r>
          </a:p>
          <a:p>
            <a:pPr lvl="1"/>
            <a:r>
              <a:rPr lang="en-US" dirty="0" smtClean="0"/>
              <a:t>Informs staff and students of program initiatives</a:t>
            </a:r>
          </a:p>
          <a:p>
            <a:pPr lvl="1"/>
            <a:r>
              <a:rPr lang="en-US" dirty="0" smtClean="0"/>
              <a:t>Coordinates and attends advisory board meetings as ex-officio</a:t>
            </a:r>
          </a:p>
          <a:p>
            <a:pPr lvl="1"/>
            <a:r>
              <a:rPr lang="en-US" dirty="0" smtClean="0"/>
              <a:t>Assists advisory board in evaluating program</a:t>
            </a:r>
          </a:p>
          <a:p>
            <a:pPr lvl="1"/>
            <a:r>
              <a:rPr lang="en-US" dirty="0" smtClean="0"/>
              <a:t>Attends all dialogue sessions to maintain confidentiality and civility as well as spark conversation</a:t>
            </a:r>
          </a:p>
          <a:p>
            <a:pPr lvl="1"/>
            <a:r>
              <a:rPr lang="en-US" dirty="0" smtClean="0"/>
              <a:t>Communicates to administration so that funding continues and action steps developed by faculty are taken into account by administration</a:t>
            </a:r>
          </a:p>
          <a:p>
            <a:r>
              <a:rPr lang="en-US" dirty="0" smtClean="0"/>
              <a:t>What is left to plan: connection to faculty 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Faculty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program developed by faculty, for faculty</a:t>
            </a:r>
          </a:p>
          <a:p>
            <a:r>
              <a:rPr lang="en-US" dirty="0" smtClean="0"/>
              <a:t>What should the link to the senate be, for example</a:t>
            </a:r>
          </a:p>
          <a:p>
            <a:pPr lvl="1"/>
            <a:r>
              <a:rPr lang="en-US" dirty="0" smtClean="0"/>
              <a:t>Advisory board makes regular reports to senate?</a:t>
            </a:r>
          </a:p>
          <a:p>
            <a:pPr lvl="1"/>
            <a:r>
              <a:rPr lang="en-US" dirty="0" smtClean="0"/>
              <a:t>Member of senate serves on advisory board?</a:t>
            </a:r>
          </a:p>
          <a:p>
            <a:pPr lvl="1"/>
            <a:r>
              <a:rPr lang="en-US" dirty="0" smtClean="0"/>
              <a:t>How can the senate use this program to convey the concerns of the faculty regarding issues of diversity and inclusion?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4380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667</Words>
  <Application>Microsoft Macintosh PowerPoint</Application>
  <PresentationFormat>Widescreen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Faculty Diversity Dialogue Program</vt:lpstr>
      <vt:lpstr>Introduction</vt:lpstr>
      <vt:lpstr>History</vt:lpstr>
      <vt:lpstr>Our Proposal</vt:lpstr>
      <vt:lpstr>Our Proposal</vt:lpstr>
      <vt:lpstr>Question for Faculty Senate</vt:lpstr>
    </vt:vector>
  </TitlesOfParts>
  <Company>UMKC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Dialogue</dc:title>
  <dc:creator>Santee, Jennifer</dc:creator>
  <cp:lastModifiedBy>Microsoft Office User</cp:lastModifiedBy>
  <cp:revision>22</cp:revision>
  <dcterms:created xsi:type="dcterms:W3CDTF">2016-11-16T15:54:33Z</dcterms:created>
  <dcterms:modified xsi:type="dcterms:W3CDTF">2017-02-06T16:40:11Z</dcterms:modified>
</cp:coreProperties>
</file>